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4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71" r:id="rId3"/>
    <p:sldId id="261" r:id="rId4"/>
    <p:sldId id="272" r:id="rId5"/>
    <p:sldId id="269" r:id="rId6"/>
    <p:sldId id="275" r:id="rId7"/>
    <p:sldId id="273" r:id="rId8"/>
    <p:sldId id="260" r:id="rId9"/>
  </p:sldIdLst>
  <p:sldSz cx="12192000" cy="6858000"/>
  <p:notesSz cx="6858000" cy="9144000"/>
  <p:embeddedFontLst>
    <p:embeddedFont>
      <p:font typeface="Calibri Light" panose="020F0302020204030204" pitchFamily="34" charset="0"/>
      <p:regular r:id="rId11"/>
      <p:italic r:id="rId12"/>
    </p:embeddedFont>
    <p:embeddedFont>
      <p:font typeface="Open Sans" panose="020B0606030504020204" pitchFamily="3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5CAB"/>
    <a:srgbClr val="0046A2"/>
    <a:srgbClr val="D1D1D1"/>
    <a:srgbClr val="F1BE29"/>
    <a:srgbClr val="7BC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 snapToGrid="0">
      <p:cViewPr varScale="1">
        <p:scale>
          <a:sx n="105" d="100"/>
          <a:sy n="105" d="100"/>
        </p:scale>
        <p:origin x="714" y="96"/>
      </p:cViewPr>
      <p:guideLst>
        <p:guide pos="347"/>
        <p:guide orient="horz" pos="1344"/>
        <p:guide orient="horz" pos="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:a16="http://schemas.microsoft.com/office/drawing/2014/main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:a16="http://schemas.microsoft.com/office/drawing/2014/main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:a16="http://schemas.microsoft.com/office/drawing/2014/main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дзаголовок и Сравнение" userDrawn="1">
  <p:cSld name="Подзаголовок и Сравнение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3;p17">
            <a:extLst>
              <a:ext uri="{FF2B5EF4-FFF2-40B4-BE49-F238E27FC236}">
                <a16:creationId xmlns:a16="http://schemas.microsoft.com/office/drawing/2014/main" id="{A3BCCEBD-8EA8-458F-9BC3-430C03DA2D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63245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sp>
        <p:nvSpPr>
          <p:cNvPr id="8" name="Google Shape;47;p11">
            <a:extLst>
              <a:ext uri="{FF2B5EF4-FFF2-40B4-BE49-F238E27FC236}">
                <a16:creationId xmlns:a16="http://schemas.microsoft.com/office/drawing/2014/main" id="{BE73FDE2-AD6D-4536-979A-DFD5A5A120FB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558781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9" name="Google Shape;48;p11">
            <a:extLst>
              <a:ext uri="{FF2B5EF4-FFF2-40B4-BE49-F238E27FC236}">
                <a16:creationId xmlns:a16="http://schemas.microsoft.com/office/drawing/2014/main" id="{CDC7DB9F-D126-4C0F-900F-3ED455B7D4B6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6241899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30;p8">
            <a:extLst>
              <a:ext uri="{FF2B5EF4-FFF2-40B4-BE49-F238E27FC236}">
                <a16:creationId xmlns:a16="http://schemas.microsoft.com/office/drawing/2014/main" id="{0A0C615F-D144-44C1-91C6-0FB98026FAD0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Подзаголовок слайда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:a16="http://schemas.microsoft.com/office/drawing/2014/main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:a16="http://schemas.microsoft.com/office/drawing/2014/main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 hasCustomPrompt="1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375ED264-9BE6-45D1-BEF5-3485B756C4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:a16="http://schemas.microsoft.com/office/drawing/2014/main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ALS Sector Bold" pitchFamily="2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ALS Sector Bold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:a16="http://schemas.microsoft.com/office/drawing/2014/main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ALS Sector Regular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7" r:id="rId3"/>
    <p:sldLayoutId id="2147483658" r:id="rId4"/>
    <p:sldLayoutId id="2147483659" r:id="rId5"/>
    <p:sldLayoutId id="2147483661" r:id="rId6"/>
    <p:sldLayoutId id="2147483660" r:id="rId7"/>
    <p:sldLayoutId id="2147483662" r:id="rId8"/>
    <p:sldLayoutId id="2147483651" r:id="rId9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+mn-lt"/>
          <a:ea typeface="ALS Sector Regular" panose="02000000000000000000" pitchFamily="2" charset="0"/>
          <a:cs typeface="ALS Sector Regular" panose="020000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4598A-8D69-4EDC-8A16-7BF4EA8474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ru-RU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 </a:t>
            </a:r>
            <a:br>
              <a:rPr lang="ru-RU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</a:br>
            <a:r>
              <a:rPr lang="ru-RU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 курсу </a:t>
            </a:r>
            <a:br>
              <a:rPr lang="ru-RU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</a:b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«Data Science»</a:t>
            </a:r>
            <a:br>
              <a:rPr lang="ru-RU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Тема: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Прогнозирование конечных свойств новых материалов (композиционных материалов).</a:t>
            </a:r>
            <a:endParaRPr lang="ru-RU" dirty="0">
              <a:latin typeface="+mj-lt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C45695-17CA-4F1C-9AC0-19290977F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286" y="4363658"/>
            <a:ext cx="9119010" cy="874168"/>
          </a:xfrm>
        </p:spPr>
        <p:txBody>
          <a:bodyPr/>
          <a:lstStyle/>
          <a:p>
            <a:r>
              <a:rPr lang="ru-RU" dirty="0">
                <a:latin typeface="+mn-lt"/>
              </a:rPr>
              <a:t>Докладчик: Иванова Дарья Александровна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149;p4">
            <a:extLst>
              <a:ext uri="{FF2B5EF4-FFF2-40B4-BE49-F238E27FC236}">
                <a16:creationId xmlns:a16="http://schemas.microsoft.com/office/drawing/2014/main" id="{E8524630-6F6B-4695-AB3F-DEBB05B7CD3C}"/>
              </a:ext>
            </a:extLst>
          </p:cNvPr>
          <p:cNvSpPr txBox="1"/>
          <p:nvPr/>
        </p:nvSpPr>
        <p:spPr>
          <a:xfrm>
            <a:off x="8474033" y="1493010"/>
            <a:ext cx="3157806" cy="4586962"/>
          </a:xfrm>
          <a:prstGeom prst="rect">
            <a:avLst/>
          </a:prstGeom>
          <a:solidFill>
            <a:srgbClr val="F1BE29"/>
          </a:solidFill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ru-RU" sz="1600" b="1" dirty="0">
                <a:solidFill>
                  <a:schemeClr val="lt1"/>
                </a:solidFill>
                <a:latin typeface="+mn-lt"/>
              </a:rPr>
              <a:t>Дополнительная информация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lang="ru-RU" sz="1600" b="1" i="1" dirty="0">
              <a:solidFill>
                <a:schemeClr val="tx1"/>
              </a:solidFill>
              <a:latin typeface="+mn-lt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ru-RU" sz="1600" b="1" i="1" dirty="0">
                <a:solidFill>
                  <a:schemeClr val="tx1"/>
                </a:solidFill>
                <a:latin typeface="+mn-lt"/>
              </a:rPr>
              <a:t>Для данного исследования был создан удаленный репозиторий на </a:t>
            </a:r>
            <a:r>
              <a:rPr lang="ru-RU" sz="1600" b="1" i="1" dirty="0" err="1">
                <a:solidFill>
                  <a:schemeClr val="tx1"/>
                </a:solidFill>
                <a:latin typeface="+mn-lt"/>
              </a:rPr>
              <a:t>GitHub</a:t>
            </a:r>
            <a:r>
              <a:rPr lang="ru-RU" sz="1600" b="1" i="1" dirty="0">
                <a:solidFill>
                  <a:schemeClr val="tx1"/>
                </a:solidFill>
                <a:latin typeface="+mn-lt"/>
              </a:rPr>
              <a:t>, который находится по адресу https://github.com/DariaIvanova007. 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ru-RU" sz="1600" b="1" i="1" dirty="0">
                <a:solidFill>
                  <a:schemeClr val="tx1"/>
                </a:solidFill>
                <a:latin typeface="+mn-lt"/>
              </a:rPr>
              <a:t>На него были загружены результаты работы: исследовательский </a:t>
            </a:r>
            <a:r>
              <a:rPr lang="ru-RU" sz="1600" b="1" i="1" dirty="0" err="1">
                <a:solidFill>
                  <a:schemeClr val="tx1"/>
                </a:solidFill>
                <a:latin typeface="+mn-lt"/>
              </a:rPr>
              <a:t>notebook</a:t>
            </a:r>
            <a:r>
              <a:rPr lang="ru-RU" sz="1600" b="1" i="1" dirty="0">
                <a:solidFill>
                  <a:schemeClr val="tx1"/>
                </a:solidFill>
                <a:latin typeface="+mn-lt"/>
              </a:rPr>
              <a:t>, код приложения.</a:t>
            </a:r>
          </a:p>
        </p:txBody>
      </p:sp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00000"/>
                </a:lnSpc>
              </a:pPr>
              <a:r>
                <a:rPr lang="ru-RU" sz="2800" b="1" strike="noStrike" spc="-1" dirty="0">
                  <a:solidFill>
                    <a:srgbClr val="333333"/>
                  </a:solidFill>
                  <a:latin typeface="Arial"/>
                  <a:ea typeface="DejaVu Sans"/>
                </a:rPr>
                <a:t>Постановка задачи</a:t>
              </a:r>
              <a:endParaRPr lang="ru-RU" sz="2800" b="0" strike="noStrike" spc="-1" dirty="0">
                <a:latin typeface="Arial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</a:t>
            </a:fld>
            <a:endParaRPr lang="ru-RU" dirty="0"/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066B2AF8-B3BB-4E6C-B4EF-BA91A7149C6E}"/>
              </a:ext>
            </a:extLst>
          </p:cNvPr>
          <p:cNvGrpSpPr/>
          <p:nvPr/>
        </p:nvGrpSpPr>
        <p:grpSpPr>
          <a:xfrm>
            <a:off x="558782" y="2489251"/>
            <a:ext cx="450202" cy="685765"/>
            <a:chOff x="623996" y="1592262"/>
            <a:chExt cx="333947" cy="508681"/>
          </a:xfrm>
        </p:grpSpPr>
        <p:cxnSp>
          <p:nvCxnSpPr>
            <p:cNvPr id="37" name="Google Shape;123;p4">
              <a:extLst>
                <a:ext uri="{FF2B5EF4-FFF2-40B4-BE49-F238E27FC236}">
                  <a16:creationId xmlns:a16="http://schemas.microsoft.com/office/drawing/2014/main" id="{B2BB743C-20D7-4E69-AAE1-54C42970370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" name="Google Shape;124;p4">
              <a:extLst>
                <a:ext uri="{FF2B5EF4-FFF2-40B4-BE49-F238E27FC236}">
                  <a16:creationId xmlns:a16="http://schemas.microsoft.com/office/drawing/2014/main" id="{A09E8948-234F-49EF-B8ED-B3C480E04917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" name="Google Shape;126;p4">
              <a:extLst>
                <a:ext uri="{FF2B5EF4-FFF2-40B4-BE49-F238E27FC236}">
                  <a16:creationId xmlns:a16="http://schemas.microsoft.com/office/drawing/2014/main" id="{DE776E1C-0C20-43D2-8A38-628879EB82A4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A61F8772-5670-475E-90AF-084D02A24E45}"/>
              </a:ext>
            </a:extLst>
          </p:cNvPr>
          <p:cNvGrpSpPr/>
          <p:nvPr/>
        </p:nvGrpSpPr>
        <p:grpSpPr>
          <a:xfrm>
            <a:off x="558782" y="3443265"/>
            <a:ext cx="450202" cy="685765"/>
            <a:chOff x="623996" y="1592262"/>
            <a:chExt cx="333947" cy="508681"/>
          </a:xfrm>
        </p:grpSpPr>
        <p:cxnSp>
          <p:nvCxnSpPr>
            <p:cNvPr id="41" name="Google Shape;123;p4">
              <a:extLst>
                <a:ext uri="{FF2B5EF4-FFF2-40B4-BE49-F238E27FC236}">
                  <a16:creationId xmlns:a16="http://schemas.microsoft.com/office/drawing/2014/main" id="{31FD4C9E-5F69-4810-A00B-E211610CB36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" name="Google Shape;124;p4">
              <a:extLst>
                <a:ext uri="{FF2B5EF4-FFF2-40B4-BE49-F238E27FC236}">
                  <a16:creationId xmlns:a16="http://schemas.microsoft.com/office/drawing/2014/main" id="{1B688AC3-F620-4E8E-B8F1-1B14FAE7C0C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" name="Google Shape;126;p4">
              <a:extLst>
                <a:ext uri="{FF2B5EF4-FFF2-40B4-BE49-F238E27FC236}">
                  <a16:creationId xmlns:a16="http://schemas.microsoft.com/office/drawing/2014/main" id="{87B9060E-A604-4528-B297-A9EBC00AAAD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90E0740F-EFCD-41F2-8EB0-E752773D0AE6}"/>
              </a:ext>
            </a:extLst>
          </p:cNvPr>
          <p:cNvGrpSpPr/>
          <p:nvPr/>
        </p:nvGrpSpPr>
        <p:grpSpPr>
          <a:xfrm>
            <a:off x="560162" y="4407979"/>
            <a:ext cx="450202" cy="685765"/>
            <a:chOff x="623996" y="1592262"/>
            <a:chExt cx="333947" cy="508681"/>
          </a:xfrm>
        </p:grpSpPr>
        <p:cxnSp>
          <p:nvCxnSpPr>
            <p:cNvPr id="45" name="Google Shape;123;p4">
              <a:extLst>
                <a:ext uri="{FF2B5EF4-FFF2-40B4-BE49-F238E27FC236}">
                  <a16:creationId xmlns:a16="http://schemas.microsoft.com/office/drawing/2014/main" id="{5C8D2F6A-BB2A-49FD-B94C-250EB763B06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" name="Google Shape;124;p4">
              <a:extLst>
                <a:ext uri="{FF2B5EF4-FFF2-40B4-BE49-F238E27FC236}">
                  <a16:creationId xmlns:a16="http://schemas.microsoft.com/office/drawing/2014/main" id="{EB043BAB-1826-41DB-A7FE-AAA09C039F9C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" name="Google Shape;126;p4">
              <a:extLst>
                <a:ext uri="{FF2B5EF4-FFF2-40B4-BE49-F238E27FC236}">
                  <a16:creationId xmlns:a16="http://schemas.microsoft.com/office/drawing/2014/main" id="{24ECB75A-09F9-43A5-8D25-D348344E60BF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C1DE16C2-2172-463A-93BA-EA11B2417C83}"/>
              </a:ext>
            </a:extLst>
          </p:cNvPr>
          <p:cNvGrpSpPr/>
          <p:nvPr/>
        </p:nvGrpSpPr>
        <p:grpSpPr>
          <a:xfrm>
            <a:off x="558782" y="5383393"/>
            <a:ext cx="450202" cy="685765"/>
            <a:chOff x="623996" y="1592262"/>
            <a:chExt cx="333947" cy="508681"/>
          </a:xfrm>
        </p:grpSpPr>
        <p:cxnSp>
          <p:nvCxnSpPr>
            <p:cNvPr id="49" name="Google Shape;123;p4">
              <a:extLst>
                <a:ext uri="{FF2B5EF4-FFF2-40B4-BE49-F238E27FC236}">
                  <a16:creationId xmlns:a16="http://schemas.microsoft.com/office/drawing/2014/main" id="{73882629-1BAE-438B-9802-2EDD583F7F1E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" name="Google Shape;124;p4">
              <a:extLst>
                <a:ext uri="{FF2B5EF4-FFF2-40B4-BE49-F238E27FC236}">
                  <a16:creationId xmlns:a16="http://schemas.microsoft.com/office/drawing/2014/main" id="{590F5074-56E7-4E5F-A651-A7E31BD5FFB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" name="Google Shape;126;p4">
              <a:extLst>
                <a:ext uri="{FF2B5EF4-FFF2-40B4-BE49-F238E27FC236}">
                  <a16:creationId xmlns:a16="http://schemas.microsoft.com/office/drawing/2014/main" id="{A2CA7045-D48F-4328-8FF7-FF8E4D8ABC1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2" name="Google Shape;125;p4">
            <a:extLst>
              <a:ext uri="{FF2B5EF4-FFF2-40B4-BE49-F238E27FC236}">
                <a16:creationId xmlns:a16="http://schemas.microsoft.com/office/drawing/2014/main" id="{B392D556-B476-4E1F-958C-31EE7B16300D}"/>
              </a:ext>
            </a:extLst>
          </p:cNvPr>
          <p:cNvSpPr/>
          <p:nvPr/>
        </p:nvSpPr>
        <p:spPr>
          <a:xfrm>
            <a:off x="1408143" y="2658429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Описание используемых методов</a:t>
            </a:r>
            <a:endParaRPr lang="ru-RU"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3" name="Google Shape;127;p4">
            <a:extLst>
              <a:ext uri="{FF2B5EF4-FFF2-40B4-BE49-F238E27FC236}">
                <a16:creationId xmlns:a16="http://schemas.microsoft.com/office/drawing/2014/main" id="{BCF65B5B-0337-4C73-B9BB-A05F6916D064}"/>
              </a:ext>
            </a:extLst>
          </p:cNvPr>
          <p:cNvSpPr/>
          <p:nvPr/>
        </p:nvSpPr>
        <p:spPr>
          <a:xfrm>
            <a:off x="843937" y="2739873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2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4" name="Google Shape;125;p4">
            <a:extLst>
              <a:ext uri="{FF2B5EF4-FFF2-40B4-BE49-F238E27FC236}">
                <a16:creationId xmlns:a16="http://schemas.microsoft.com/office/drawing/2014/main" id="{4BBDCECC-7AC6-4E39-B4A9-A7C1308CD1E4}"/>
              </a:ext>
            </a:extLst>
          </p:cNvPr>
          <p:cNvSpPr/>
          <p:nvPr/>
        </p:nvSpPr>
        <p:spPr>
          <a:xfrm>
            <a:off x="1408143" y="3616890"/>
            <a:ext cx="621790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Обучение ИНС для целевого признака "Модуль упругости при растяжении"</a:t>
            </a:r>
          </a:p>
        </p:txBody>
      </p:sp>
      <p:sp>
        <p:nvSpPr>
          <p:cNvPr id="55" name="Google Shape;127;p4">
            <a:extLst>
              <a:ext uri="{FF2B5EF4-FFF2-40B4-BE49-F238E27FC236}">
                <a16:creationId xmlns:a16="http://schemas.microsoft.com/office/drawing/2014/main" id="{09A3BA78-83A5-439F-80AC-98893E52CA81}"/>
              </a:ext>
            </a:extLst>
          </p:cNvPr>
          <p:cNvSpPr/>
          <p:nvPr/>
        </p:nvSpPr>
        <p:spPr>
          <a:xfrm>
            <a:off x="843937" y="3709719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3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6" name="Google Shape;125;p4">
            <a:extLst>
              <a:ext uri="{FF2B5EF4-FFF2-40B4-BE49-F238E27FC236}">
                <a16:creationId xmlns:a16="http://schemas.microsoft.com/office/drawing/2014/main" id="{3DDF0676-49DA-46BC-9B49-E63651936BD7}"/>
              </a:ext>
            </a:extLst>
          </p:cNvPr>
          <p:cNvSpPr/>
          <p:nvPr/>
        </p:nvSpPr>
        <p:spPr>
          <a:xfrm>
            <a:off x="1408143" y="4587172"/>
            <a:ext cx="621790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Обучение ИНС для целевого признака "Модуль упругости при растяжении"</a:t>
            </a:r>
          </a:p>
        </p:txBody>
      </p:sp>
      <p:sp>
        <p:nvSpPr>
          <p:cNvPr id="57" name="Google Shape;127;p4">
            <a:extLst>
              <a:ext uri="{FF2B5EF4-FFF2-40B4-BE49-F238E27FC236}">
                <a16:creationId xmlns:a16="http://schemas.microsoft.com/office/drawing/2014/main" id="{52BA7844-74CD-4A10-A920-4E6A0D827A2C}"/>
              </a:ext>
            </a:extLst>
          </p:cNvPr>
          <p:cNvSpPr/>
          <p:nvPr/>
        </p:nvSpPr>
        <p:spPr>
          <a:xfrm>
            <a:off x="843937" y="4677149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4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8" name="Google Shape;125;p4">
            <a:extLst>
              <a:ext uri="{FF2B5EF4-FFF2-40B4-BE49-F238E27FC236}">
                <a16:creationId xmlns:a16="http://schemas.microsoft.com/office/drawing/2014/main" id="{5196AA80-638D-487F-983B-0DA60BA9BE05}"/>
              </a:ext>
            </a:extLst>
          </p:cNvPr>
          <p:cNvSpPr/>
          <p:nvPr/>
        </p:nvSpPr>
        <p:spPr>
          <a:xfrm>
            <a:off x="1382780" y="5557018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Разработка веб-приложения</a:t>
            </a:r>
          </a:p>
        </p:txBody>
      </p:sp>
      <p:sp>
        <p:nvSpPr>
          <p:cNvPr id="59" name="Google Shape;127;p4">
            <a:extLst>
              <a:ext uri="{FF2B5EF4-FFF2-40B4-BE49-F238E27FC236}">
                <a16:creationId xmlns:a16="http://schemas.microsoft.com/office/drawing/2014/main" id="{6CBDF430-C68B-42FA-BC4A-87935642BB35}"/>
              </a:ext>
            </a:extLst>
          </p:cNvPr>
          <p:cNvSpPr/>
          <p:nvPr/>
        </p:nvSpPr>
        <p:spPr>
          <a:xfrm>
            <a:off x="836823" y="5618307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5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CEB208F7-621F-4826-AC02-D9ACF56C2556}"/>
              </a:ext>
            </a:extLst>
          </p:cNvPr>
          <p:cNvGrpSpPr/>
          <p:nvPr/>
        </p:nvGrpSpPr>
        <p:grpSpPr>
          <a:xfrm>
            <a:off x="558782" y="1503622"/>
            <a:ext cx="450202" cy="685765"/>
            <a:chOff x="623996" y="1592262"/>
            <a:chExt cx="333947" cy="508681"/>
          </a:xfrm>
        </p:grpSpPr>
        <p:cxnSp>
          <p:nvCxnSpPr>
            <p:cNvPr id="61" name="Google Shape;123;p4">
              <a:extLst>
                <a:ext uri="{FF2B5EF4-FFF2-40B4-BE49-F238E27FC236}">
                  <a16:creationId xmlns:a16="http://schemas.microsoft.com/office/drawing/2014/main" id="{C80DFF66-7760-463A-A6E3-7A4A06739A6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124;p4">
              <a:extLst>
                <a:ext uri="{FF2B5EF4-FFF2-40B4-BE49-F238E27FC236}">
                  <a16:creationId xmlns:a16="http://schemas.microsoft.com/office/drawing/2014/main" id="{537A8DBB-64CB-4C54-9816-C8AB9CEF9F83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126;p4">
              <a:extLst>
                <a:ext uri="{FF2B5EF4-FFF2-40B4-BE49-F238E27FC236}">
                  <a16:creationId xmlns:a16="http://schemas.microsoft.com/office/drawing/2014/main" id="{5EA94F71-5A4A-461B-84A6-89FA43FE7B61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4" name="Google Shape;127;p4">
            <a:extLst>
              <a:ext uri="{FF2B5EF4-FFF2-40B4-BE49-F238E27FC236}">
                <a16:creationId xmlns:a16="http://schemas.microsoft.com/office/drawing/2014/main" id="{52F47E68-BBBA-4D50-92F9-0A84552519B8}"/>
              </a:ext>
            </a:extLst>
          </p:cNvPr>
          <p:cNvSpPr/>
          <p:nvPr/>
        </p:nvSpPr>
        <p:spPr>
          <a:xfrm>
            <a:off x="843937" y="1754244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1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3" name="Google Shape;125;p4">
            <a:extLst>
              <a:ext uri="{FF2B5EF4-FFF2-40B4-BE49-F238E27FC236}">
                <a16:creationId xmlns:a16="http://schemas.microsoft.com/office/drawing/2014/main" id="{05A2FEDD-C143-20D0-EDAC-7332E545064B}"/>
              </a:ext>
            </a:extLst>
          </p:cNvPr>
          <p:cNvSpPr/>
          <p:nvPr/>
        </p:nvSpPr>
        <p:spPr>
          <a:xfrm>
            <a:off x="1375666" y="1746337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Разведочный анализ данных</a:t>
            </a:r>
            <a:endParaRPr lang="ru-RU"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1392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477" y="1935879"/>
            <a:ext cx="11350868" cy="4352701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endParaRPr lang="ru-RU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ru-RU" sz="18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ru-RU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ru-RU" sz="18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ru-RU" sz="18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ru-RU" sz="18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6200" indent="0" algn="just">
              <a:buNone/>
            </a:pPr>
            <a:endParaRPr lang="ru-RU" sz="22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Разведочный анализ данных</a:t>
              </a:r>
              <a:endParaRPr lang="ru-RU" sz="2000" spc="18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D9909A0-4E1F-F98B-B225-F571389587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55" y="1878718"/>
            <a:ext cx="2445993" cy="2441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C538FB-1ED7-5022-166A-0E2948A06D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454" y="1874102"/>
            <a:ext cx="2445993" cy="244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A5715FA-B522-42D4-1F9C-67C195313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926" y="1585921"/>
            <a:ext cx="4377007" cy="197355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F9F63CD-1310-6864-0F1D-067A27FA6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4259" y="3586790"/>
            <a:ext cx="4218674" cy="18620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E09D67-08D0-200A-2CDC-6BA6869A3E64}"/>
              </a:ext>
            </a:extLst>
          </p:cNvPr>
          <p:cNvSpPr txBox="1"/>
          <p:nvPr/>
        </p:nvSpPr>
        <p:spPr>
          <a:xfrm>
            <a:off x="2788920" y="5476179"/>
            <a:ext cx="9326879" cy="116955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indent="92075" algn="just">
              <a:spcAft>
                <a:spcPts val="600"/>
              </a:spcAft>
            </a:pPr>
            <a:r>
              <a:rPr lang="ru-RU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Применив методы </a:t>
            </a:r>
            <a:r>
              <a:rPr lang="ru-RU" sz="14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3-х сигм и 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межквартильных</a:t>
            </a:r>
            <a:r>
              <a:rPr lang="ru-RU" sz="14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расстояний в</a:t>
            </a:r>
            <a:r>
              <a:rPr lang="ru-RU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датасете</a:t>
            </a:r>
            <a:r>
              <a:rPr lang="ru-RU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было найдено:</a:t>
            </a:r>
          </a:p>
          <a:p>
            <a:pPr algn="just"/>
            <a:r>
              <a:rPr lang="ru-RU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-методом 3-х сигм — 24 выброса;</a:t>
            </a:r>
          </a:p>
          <a:p>
            <a:pPr algn="just"/>
            <a:r>
              <a:rPr lang="ru-RU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-методом </a:t>
            </a:r>
            <a:r>
              <a:rPr lang="ru-RU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межквартильных</a:t>
            </a:r>
            <a:r>
              <a:rPr lang="ru-RU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расстояний — 93 выброса.</a:t>
            </a:r>
          </a:p>
          <a:p>
            <a:pPr algn="just"/>
            <a:endParaRPr lang="ru-RU" sz="2300" dirty="0"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4E9ABE-CE9A-BE54-E9D7-E1637A52BFD0}"/>
              </a:ext>
            </a:extLst>
          </p:cNvPr>
          <p:cNvSpPr txBox="1"/>
          <p:nvPr/>
        </p:nvSpPr>
        <p:spPr>
          <a:xfrm>
            <a:off x="3123136" y="4491870"/>
            <a:ext cx="3671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600" dirty="0">
                <a:latin typeface="Times New Roman" panose="02020603050405020304" pitchFamily="18" charset="0"/>
                <a:ea typeface="Arial" panose="020B0604020202020204" pitchFamily="34" charset="0"/>
              </a:rPr>
              <a:t>Г</a:t>
            </a:r>
            <a:r>
              <a:rPr lang="ru-RU" sz="16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рафик попарного рассеяния точек</a:t>
            </a:r>
            <a:endParaRPr lang="ru-RU" sz="2000" dirty="0"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6584BD-82D5-336E-CC47-6F0E7A55DE69}"/>
              </a:ext>
            </a:extLst>
          </p:cNvPr>
          <p:cNvSpPr txBox="1"/>
          <p:nvPr/>
        </p:nvSpPr>
        <p:spPr>
          <a:xfrm>
            <a:off x="388477" y="4465566"/>
            <a:ext cx="3190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Гистограммы распределения переменных</a:t>
            </a:r>
          </a:p>
        </p:txBody>
      </p:sp>
    </p:spTree>
    <p:extLst>
      <p:ext uri="{BB962C8B-B14F-4D97-AF65-F5344CB8AC3E}">
        <p14:creationId xmlns:p14="http://schemas.microsoft.com/office/powerpoint/2010/main" val="405252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 dirty="0"/>
          </a:p>
        </p:txBody>
      </p:sp>
      <p:sp>
        <p:nvSpPr>
          <p:cNvPr id="9" name="Google Shape;173;p7">
            <a:extLst>
              <a:ext uri="{FF2B5EF4-FFF2-40B4-BE49-F238E27FC236}">
                <a16:creationId xmlns:a16="http://schemas.microsoft.com/office/drawing/2014/main" id="{A67C8FEC-09C6-468D-9E95-239BC9E9DFA0}"/>
              </a:ext>
            </a:extLst>
          </p:cNvPr>
          <p:cNvSpPr txBox="1"/>
          <p:nvPr/>
        </p:nvSpPr>
        <p:spPr>
          <a:xfrm>
            <a:off x="4724584" y="1731470"/>
            <a:ext cx="3181215" cy="2704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r>
              <a:rPr lang="ru-RU" sz="1600" dirty="0">
                <a:solidFill>
                  <a:srgbClr val="262626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Линейная регрессия</a:t>
            </a:r>
          </a:p>
          <a:p>
            <a:pPr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r>
              <a:rPr lang="ru-RU" sz="1600" dirty="0">
                <a:solidFill>
                  <a:srgbClr val="262626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Лассо (LASSO) и гребневая (</a:t>
            </a:r>
            <a:r>
              <a:rPr lang="ru-RU" sz="1600" dirty="0" err="1">
                <a:solidFill>
                  <a:srgbClr val="262626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Ridge</a:t>
            </a:r>
            <a:r>
              <a:rPr lang="ru-RU" sz="1600" dirty="0">
                <a:solidFill>
                  <a:srgbClr val="262626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) регрессия</a:t>
            </a:r>
          </a:p>
          <a:p>
            <a:pPr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r>
              <a:rPr lang="ru-RU" sz="1600" dirty="0" err="1">
                <a:solidFill>
                  <a:srgbClr val="262626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ElasticNet</a:t>
            </a:r>
            <a:r>
              <a:rPr lang="ru-RU" sz="1600" dirty="0">
                <a:solidFill>
                  <a:srgbClr val="262626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регрессия</a:t>
            </a:r>
          </a:p>
          <a:p>
            <a:pPr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r>
              <a:rPr lang="ru-RU" sz="1600" dirty="0">
                <a:solidFill>
                  <a:srgbClr val="262626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Метод k-ближайших соседей</a:t>
            </a:r>
          </a:p>
          <a:p>
            <a:pPr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r>
              <a:rPr lang="ru-RU" sz="1600" dirty="0">
                <a:solidFill>
                  <a:srgbClr val="262626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Случайный лес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ru-RU" sz="20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Описание используемых методов</a:t>
              </a: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429499-BD81-23A8-941D-EEF5F8CE1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80" y="1333690"/>
            <a:ext cx="3877723" cy="167468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E41B482-2AEF-0C26-E709-0DEFA7A686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80" y="3023818"/>
            <a:ext cx="3877722" cy="1702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B807968-AC66-F7A1-9951-10E665CC99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80" y="4726334"/>
            <a:ext cx="3877721" cy="1698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8FA77F6-08DD-6FA5-628C-5C21178013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938" y="1454891"/>
            <a:ext cx="3877721" cy="1690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7211C35-EB33-9C7C-F026-F6D809F9F0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2940" y="4760967"/>
            <a:ext cx="3877721" cy="162903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DCDD6B4-9B15-FA61-FBAA-E8B7269778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2939" y="3083927"/>
            <a:ext cx="3877721" cy="1677040"/>
          </a:xfrm>
          <a:prstGeom prst="rect">
            <a:avLst/>
          </a:prstGeom>
        </p:spPr>
      </p:pic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C4BF17E4-D29A-22E3-A479-668EAD639E3C}"/>
              </a:ext>
            </a:extLst>
          </p:cNvPr>
          <p:cNvCxnSpPr/>
          <p:nvPr/>
        </p:nvCxnSpPr>
        <p:spPr>
          <a:xfrm flipH="1">
            <a:off x="4361688" y="1993392"/>
            <a:ext cx="3628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7A47A2C1-D471-B126-37FF-22DCD2646C68}"/>
              </a:ext>
            </a:extLst>
          </p:cNvPr>
          <p:cNvCxnSpPr/>
          <p:nvPr/>
        </p:nvCxnSpPr>
        <p:spPr>
          <a:xfrm flipH="1">
            <a:off x="4361688" y="2299894"/>
            <a:ext cx="448056" cy="1440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0F068D1E-BA2B-8C98-1545-103834FA274E}"/>
              </a:ext>
            </a:extLst>
          </p:cNvPr>
          <p:cNvCxnSpPr/>
          <p:nvPr/>
        </p:nvCxnSpPr>
        <p:spPr>
          <a:xfrm flipH="1">
            <a:off x="4319108" y="2851492"/>
            <a:ext cx="499780" cy="2181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96E973C2-CBE6-D93C-06CC-70BA7409F058}"/>
              </a:ext>
            </a:extLst>
          </p:cNvPr>
          <p:cNvCxnSpPr/>
          <p:nvPr/>
        </p:nvCxnSpPr>
        <p:spPr>
          <a:xfrm flipV="1">
            <a:off x="6839712" y="2642616"/>
            <a:ext cx="1066087" cy="441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1F52F367-A59B-00C0-1BCD-0FB7C4CF45FE}"/>
              </a:ext>
            </a:extLst>
          </p:cNvPr>
          <p:cNvCxnSpPr>
            <a:endCxn id="15" idx="1"/>
          </p:cNvCxnSpPr>
          <p:nvPr/>
        </p:nvCxnSpPr>
        <p:spPr>
          <a:xfrm>
            <a:off x="7372756" y="3529584"/>
            <a:ext cx="660183" cy="392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E36FEB49-3313-A446-01A9-14955BF4BACF}"/>
              </a:ext>
            </a:extLst>
          </p:cNvPr>
          <p:cNvCxnSpPr/>
          <p:nvPr/>
        </p:nvCxnSpPr>
        <p:spPr>
          <a:xfrm>
            <a:off x="6172200" y="3875076"/>
            <a:ext cx="1860738" cy="1503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7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 dirty="0"/>
          </a:p>
        </p:txBody>
      </p:sp>
      <p:cxnSp>
        <p:nvCxnSpPr>
          <p:cNvPr id="9" name="Google Shape;213;p9">
            <a:extLst>
              <a:ext uri="{FF2B5EF4-FFF2-40B4-BE49-F238E27FC236}">
                <a16:creationId xmlns:a16="http://schemas.microsoft.com/office/drawing/2014/main" id="{0C480937-F08C-4A40-946A-9FA8434D6EA0}"/>
              </a:ext>
            </a:extLst>
          </p:cNvPr>
          <p:cNvCxnSpPr>
            <a:cxnSpLocks/>
          </p:cNvCxnSpPr>
          <p:nvPr/>
        </p:nvCxnSpPr>
        <p:spPr>
          <a:xfrm>
            <a:off x="558782" y="4362887"/>
            <a:ext cx="0" cy="1753829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" name="Google Shape;214;p9">
            <a:extLst>
              <a:ext uri="{FF2B5EF4-FFF2-40B4-BE49-F238E27FC236}">
                <a16:creationId xmlns:a16="http://schemas.microsoft.com/office/drawing/2014/main" id="{8E660AC8-2945-4581-B887-9EB868DF2EA6}"/>
              </a:ext>
            </a:extLst>
          </p:cNvPr>
          <p:cNvCxnSpPr>
            <a:cxnSpLocks/>
          </p:cNvCxnSpPr>
          <p:nvPr/>
        </p:nvCxnSpPr>
        <p:spPr>
          <a:xfrm flipV="1">
            <a:off x="559293" y="6095533"/>
            <a:ext cx="825048" cy="21183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" name="Google Shape;215;p9">
            <a:extLst>
              <a:ext uri="{FF2B5EF4-FFF2-40B4-BE49-F238E27FC236}">
                <a16:creationId xmlns:a16="http://schemas.microsoft.com/office/drawing/2014/main" id="{7057A822-034F-4B62-9A1A-674FAE24E888}"/>
              </a:ext>
            </a:extLst>
          </p:cNvPr>
          <p:cNvCxnSpPr>
            <a:cxnSpLocks/>
          </p:cNvCxnSpPr>
          <p:nvPr/>
        </p:nvCxnSpPr>
        <p:spPr>
          <a:xfrm>
            <a:off x="558782" y="4362887"/>
            <a:ext cx="825559" cy="0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Обучение ИНС для целевого признака "Модуль упругости при растяжении"</a:t>
              </a: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31CDCE-208D-C793-B649-52BF0251F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74" y="4137799"/>
            <a:ext cx="4517783" cy="15512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A0CD1A-D134-78C7-BD49-0C801D73222B}"/>
              </a:ext>
            </a:extLst>
          </p:cNvPr>
          <p:cNvSpPr txBox="1"/>
          <p:nvPr/>
        </p:nvSpPr>
        <p:spPr>
          <a:xfrm>
            <a:off x="764784" y="5689056"/>
            <a:ext cx="6094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График потерь модели при обучении для первого признака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C06F74-31DE-0FB0-8AC3-22E9F889A9FC}"/>
              </a:ext>
            </a:extLst>
          </p:cNvPr>
          <p:cNvSpPr txBox="1"/>
          <p:nvPr/>
        </p:nvSpPr>
        <p:spPr>
          <a:xfrm>
            <a:off x="466573" y="3674414"/>
            <a:ext cx="46906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Обучение модели для первого признака</a:t>
            </a:r>
            <a:endParaRPr lang="ru-RU" sz="160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A376D0A-5986-56DF-8D32-88F7F4DC1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9762" y="1452355"/>
            <a:ext cx="3003507" cy="213633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65604F6-427F-6444-000B-A1122D97B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4107" y="3749678"/>
            <a:ext cx="2879162" cy="213633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463C590-C896-97A9-45B4-3465162F097C}"/>
              </a:ext>
            </a:extLst>
          </p:cNvPr>
          <p:cNvSpPr txBox="1"/>
          <p:nvPr/>
        </p:nvSpPr>
        <p:spPr>
          <a:xfrm>
            <a:off x="7254568" y="5903384"/>
            <a:ext cx="47787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Качество обобщения для ИНС для первого признака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FB2D9FD-E1D4-D79C-2F0D-F5F512811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911" y="1274637"/>
            <a:ext cx="3492753" cy="265376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2B741E6-71FB-7A8D-BEBC-ED5E1609F087}"/>
              </a:ext>
            </a:extLst>
          </p:cNvPr>
          <p:cNvSpPr txBox="1"/>
          <p:nvPr/>
        </p:nvSpPr>
        <p:spPr>
          <a:xfrm>
            <a:off x="5463402" y="4389327"/>
            <a:ext cx="287916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 визуализации оценки по каждой модели для первого признака, лидером по-прежнему остается модель случайного леса.</a:t>
            </a: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16A6D3A3-C64E-806D-F121-4B3804422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272" y="1316801"/>
            <a:ext cx="4426085" cy="242292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6B73B55-1084-8937-DD00-2158C476BD19}"/>
              </a:ext>
            </a:extLst>
          </p:cNvPr>
          <p:cNvSpPr txBox="1"/>
          <p:nvPr/>
        </p:nvSpPr>
        <p:spPr>
          <a:xfrm>
            <a:off x="4375404" y="3864128"/>
            <a:ext cx="47787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Оценка тестирования моделей для первого признака</a:t>
            </a:r>
          </a:p>
        </p:txBody>
      </p:sp>
    </p:spTree>
    <p:extLst>
      <p:ext uri="{BB962C8B-B14F-4D97-AF65-F5344CB8AC3E}">
        <p14:creationId xmlns:p14="http://schemas.microsoft.com/office/powerpoint/2010/main" val="125238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Обучение ИНС для целевого признака "Модуль упругости при растяжении"</a:t>
              </a:r>
              <a:endParaRPr lang="ru-RU" sz="16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5A0CD1A-D134-78C7-BD49-0C801D73222B}"/>
              </a:ext>
            </a:extLst>
          </p:cNvPr>
          <p:cNvSpPr txBox="1"/>
          <p:nvPr/>
        </p:nvSpPr>
        <p:spPr>
          <a:xfrm>
            <a:off x="764784" y="5689056"/>
            <a:ext cx="54348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График потерь модели при обучении для  второго  признака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C06F74-31DE-0FB0-8AC3-22E9F889A9FC}"/>
              </a:ext>
            </a:extLst>
          </p:cNvPr>
          <p:cNvSpPr txBox="1"/>
          <p:nvPr/>
        </p:nvSpPr>
        <p:spPr>
          <a:xfrm>
            <a:off x="466573" y="3674414"/>
            <a:ext cx="46906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Обучение модели для  второго  признака</a:t>
            </a:r>
            <a:endParaRPr lang="ru-RU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63C590-C896-97A9-45B4-3465162F097C}"/>
              </a:ext>
            </a:extLst>
          </p:cNvPr>
          <p:cNvSpPr txBox="1"/>
          <p:nvPr/>
        </p:nvSpPr>
        <p:spPr>
          <a:xfrm>
            <a:off x="7531020" y="5886016"/>
            <a:ext cx="45573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Качество обобщения для ИНС для второго признака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B741E6-71FB-7A8D-BEBC-ED5E1609F087}"/>
              </a:ext>
            </a:extLst>
          </p:cNvPr>
          <p:cNvSpPr txBox="1"/>
          <p:nvPr/>
        </p:nvSpPr>
        <p:spPr>
          <a:xfrm>
            <a:off x="5563697" y="4357068"/>
            <a:ext cx="287916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 визуализации оценки по каждой модели для первого признака, лидером по-прежнему остается модель случайного леса.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94FCD48-64C9-2B96-31FD-88F08D971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82" y="1302795"/>
            <a:ext cx="4127454" cy="242852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2D01277-1928-1AE2-C54B-1FC09B36B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85" y="4077349"/>
            <a:ext cx="4590686" cy="164606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A88A7D2-3B7D-328B-2504-A428EAE2C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6775" y="1302795"/>
            <a:ext cx="2981202" cy="215817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790D742-3F8B-106F-8037-0289435EDB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5063" y="3630519"/>
            <a:ext cx="3015321" cy="2058537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AA514B4-7B21-4753-E06F-667889DF09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2053" y="1297782"/>
            <a:ext cx="3685082" cy="23090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55B0CC4-DB60-F2E9-2ADB-172280BC8EDF}"/>
              </a:ext>
            </a:extLst>
          </p:cNvPr>
          <p:cNvSpPr txBox="1"/>
          <p:nvPr/>
        </p:nvSpPr>
        <p:spPr>
          <a:xfrm>
            <a:off x="4775696" y="3575333"/>
            <a:ext cx="42353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Оценка тестирования моделей для второго признака</a:t>
            </a:r>
          </a:p>
        </p:txBody>
      </p:sp>
    </p:spTree>
    <p:extLst>
      <p:ext uri="{BB962C8B-B14F-4D97-AF65-F5344CB8AC3E}">
        <p14:creationId xmlns:p14="http://schemas.microsoft.com/office/powerpoint/2010/main" val="930185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DC4FB7F-80E5-439C-8598-169F703070B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241899" y="1549685"/>
            <a:ext cx="5508000" cy="3985613"/>
          </a:xfrm>
        </p:spPr>
        <p:txBody>
          <a:bodyPr anchor="ctr">
            <a:normAutofit/>
          </a:bodyPr>
          <a:lstStyle/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ru-RU" sz="16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В веб-приложении реализованы следующие функции:</a:t>
            </a:r>
          </a:p>
          <a:p>
            <a:pPr marL="342900" lvl="0" indent="-342900" algn="just" hangingPunct="0">
              <a:lnSpc>
                <a:spcPct val="100000"/>
              </a:lnSpc>
              <a:spcAft>
                <a:spcPts val="600"/>
              </a:spcAft>
              <a:buFont typeface="Symbol" panose="05050102010706020507" pitchFamily="18" charset="2"/>
              <a:buChar char=""/>
            </a:pPr>
            <a:r>
              <a:rPr lang="ru-RU" sz="16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выбор целевой переменной для предсказания;</a:t>
            </a:r>
          </a:p>
          <a:p>
            <a:pPr marL="342900" lvl="0" indent="-342900" algn="just" hangingPunct="0">
              <a:lnSpc>
                <a:spcPct val="100000"/>
              </a:lnSpc>
              <a:spcAft>
                <a:spcPts val="600"/>
              </a:spcAft>
              <a:buFont typeface="Symbol" panose="05050102010706020507" pitchFamily="18" charset="2"/>
              <a:buChar char=""/>
            </a:pPr>
            <a:r>
              <a:rPr lang="ru-RU" sz="16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ввод входных параметров;</a:t>
            </a:r>
          </a:p>
          <a:p>
            <a:pPr marL="342900" lvl="0" indent="-342900" algn="just" hangingPunct="0">
              <a:lnSpc>
                <a:spcPct val="100000"/>
              </a:lnSpc>
              <a:spcAft>
                <a:spcPts val="600"/>
              </a:spcAft>
              <a:buFont typeface="Symbol" panose="05050102010706020507" pitchFamily="18" charset="2"/>
              <a:buChar char=""/>
            </a:pPr>
            <a:r>
              <a:rPr lang="ru-RU" sz="16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проверка введенных параметров;</a:t>
            </a:r>
          </a:p>
          <a:p>
            <a:pPr marL="342900" lvl="0" indent="-342900" algn="just" hangingPunct="0">
              <a:lnSpc>
                <a:spcPct val="100000"/>
              </a:lnSpc>
              <a:spcAft>
                <a:spcPts val="600"/>
              </a:spcAft>
              <a:buFont typeface="Symbol" panose="05050102010706020507" pitchFamily="18" charset="2"/>
              <a:buChar char=""/>
            </a:pPr>
            <a:r>
              <a:rPr lang="ru-RU" sz="16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загрузка сохраненной модели, </a:t>
            </a:r>
            <a:r>
              <a:rPr lang="ru-RU" sz="1600" kern="100" dirty="0">
                <a:effectLst/>
                <a:latin typeface="Times New Roman" panose="02020603050405020304" pitchFamily="18" charset="0"/>
                <a:ea typeface="Noto Serif CJK SC"/>
                <a:cs typeface="Times New Roman" panose="02020603050405020304" pitchFamily="18" charset="0"/>
              </a:rPr>
              <a:t>получение и отображение прогноза выходных параметров.</a:t>
            </a:r>
            <a:endParaRPr lang="ru-RU" sz="16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ru-RU" sz="1600" kern="100" dirty="0">
                <a:effectLst/>
                <a:latin typeface="Times New Roman" panose="02020603050405020304" pitchFamily="18" charset="0"/>
                <a:ea typeface="Noto Serif CJK SC"/>
                <a:cs typeface="Times New Roman" panose="02020603050405020304" pitchFamily="18" charset="0"/>
              </a:rPr>
              <a:t>Веб-приложение разработано с помощью языка Python, фреймворка </a:t>
            </a:r>
            <a:r>
              <a:rPr lang="ru-RU" sz="1600" kern="100" dirty="0" err="1">
                <a:effectLst/>
                <a:latin typeface="Times New Roman" panose="02020603050405020304" pitchFamily="18" charset="0"/>
                <a:ea typeface="Noto Serif CJK SC"/>
                <a:cs typeface="Times New Roman" panose="02020603050405020304" pitchFamily="18" charset="0"/>
              </a:rPr>
              <a:t>Flask</a:t>
            </a:r>
            <a:r>
              <a:rPr lang="ru-RU" sz="1600" kern="100" dirty="0">
                <a:effectLst/>
                <a:latin typeface="Times New Roman" panose="02020603050405020304" pitchFamily="18" charset="0"/>
                <a:ea typeface="Noto Serif CJK SC"/>
                <a:cs typeface="Times New Roman" panose="02020603050405020304" pitchFamily="18" charset="0"/>
              </a:rPr>
              <a:t> и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Noto Serif CJK SC"/>
                <a:cs typeface="Times New Roman" panose="02020603050405020304" pitchFamily="18" charset="0"/>
              </a:rPr>
              <a:t>VSCode</a:t>
            </a:r>
            <a:r>
              <a:rPr lang="ru-RU" sz="1600" kern="100" dirty="0">
                <a:effectLst/>
                <a:latin typeface="Times New Roman" panose="02020603050405020304" pitchFamily="18" charset="0"/>
                <a:ea typeface="Noto Serif CJK SC"/>
                <a:cs typeface="Times New Roman" panose="02020603050405020304" pitchFamily="18" charset="0"/>
              </a:rPr>
              <a:t>.</a:t>
            </a:r>
            <a:endParaRPr lang="ru-RU" sz="16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>
                <a:lnSpc>
                  <a:spcPct val="150000"/>
                </a:lnSpc>
                <a:spcBef>
                  <a:spcPts val="1200"/>
                </a:spcBef>
              </a:pPr>
              <a:r>
                <a:rPr lang="ru-RU" sz="1800" b="1" kern="0" dirty="0">
                  <a:solidFill>
                    <a:srgbClr val="2E74B5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Разработка веб-приложения</a:t>
              </a:r>
              <a:endParaRPr lang="ru-RU" sz="1800" b="1" kern="0" dirty="0">
                <a:solidFill>
                  <a:srgbClr val="2E74B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A583A1-2E19-5EC9-F8F2-7CF6D5C27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84" y="1549685"/>
            <a:ext cx="5733415" cy="32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6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B7F5B2-814E-42AA-BD93-158232E856C1}"/>
              </a:ext>
            </a:extLst>
          </p:cNvPr>
          <p:cNvSpPr txBox="1"/>
          <p:nvPr/>
        </p:nvSpPr>
        <p:spPr>
          <a:xfrm>
            <a:off x="3048762" y="3565482"/>
            <a:ext cx="60944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1041</TotalTime>
  <Words>325</Words>
  <Application>Microsoft Office PowerPoint</Application>
  <PresentationFormat>Широкоэкранный</PresentationFormat>
  <Paragraphs>60</Paragraphs>
  <Slides>8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7" baseType="lpstr">
      <vt:lpstr>ALS Sector Bold</vt:lpstr>
      <vt:lpstr>Open Sans</vt:lpstr>
      <vt:lpstr>Arial</vt:lpstr>
      <vt:lpstr>Calibri Light</vt:lpstr>
      <vt:lpstr>Noto Sans Symbols</vt:lpstr>
      <vt:lpstr>ALS Sector Regular</vt:lpstr>
      <vt:lpstr>Times New Roman</vt:lpstr>
      <vt:lpstr>Symbol</vt:lpstr>
      <vt:lpstr>If,kjyVUNE_28012021</vt:lpstr>
      <vt:lpstr>ВЫПУСКНАЯ КВАЛИФИКАЦИОННАЯ РАБОТА  по курсу  «Data Science» Тема: Прогнозирование конечных свойств новых материалов (композиционных материалов).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Алексей Иванов</cp:lastModifiedBy>
  <cp:revision>98</cp:revision>
  <dcterms:created xsi:type="dcterms:W3CDTF">2021-02-24T09:03:25Z</dcterms:created>
  <dcterms:modified xsi:type="dcterms:W3CDTF">2023-04-25T20:18:54Z</dcterms:modified>
</cp:coreProperties>
</file>